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6"/>
  </p:notesMasterIdLst>
  <p:sldIdLst>
    <p:sldId id="256" r:id="rId2"/>
    <p:sldId id="257" r:id="rId3"/>
    <p:sldId id="437" r:id="rId4"/>
    <p:sldId id="436" r:id="rId5"/>
    <p:sldId id="428" r:id="rId6"/>
    <p:sldId id="284" r:id="rId7"/>
    <p:sldId id="259" r:id="rId8"/>
    <p:sldId id="359" r:id="rId9"/>
    <p:sldId id="422" r:id="rId10"/>
    <p:sldId id="421" r:id="rId11"/>
    <p:sldId id="360" r:id="rId12"/>
    <p:sldId id="362" r:id="rId13"/>
    <p:sldId id="265" r:id="rId14"/>
    <p:sldId id="363" r:id="rId15"/>
    <p:sldId id="416" r:id="rId16"/>
    <p:sldId id="268" r:id="rId17"/>
    <p:sldId id="339" r:id="rId18"/>
    <p:sldId id="414" r:id="rId19"/>
    <p:sldId id="425" r:id="rId20"/>
    <p:sldId id="430" r:id="rId21"/>
    <p:sldId id="433" r:id="rId22"/>
    <p:sldId id="432" r:id="rId23"/>
    <p:sldId id="435" r:id="rId24"/>
    <p:sldId id="431" r:id="rId25"/>
    <p:sldId id="429" r:id="rId26"/>
    <p:sldId id="434" r:id="rId27"/>
    <p:sldId id="415" r:id="rId28"/>
    <p:sldId id="340" r:id="rId29"/>
    <p:sldId id="355" r:id="rId30"/>
    <p:sldId id="419" r:id="rId31"/>
    <p:sldId id="424" r:id="rId32"/>
    <p:sldId id="427" r:id="rId33"/>
    <p:sldId id="356" r:id="rId34"/>
    <p:sldId id="365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62"/>
    <p:restoredTop sz="86148"/>
  </p:normalViewPr>
  <p:slideViewPr>
    <p:cSldViewPr snapToGrid="0">
      <p:cViewPr varScale="1">
        <p:scale>
          <a:sx n="89" d="100"/>
          <a:sy n="89" d="100"/>
        </p:scale>
        <p:origin x="144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10/23/25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1273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3D726F-AA01-4A9D-81D1-A09838CFA85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98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All Phases 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Each phase feeds into the next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Iteration is key!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Users involved at all phases of the process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5FC3B-C7BC-2D44-A317-8886A1DA9FE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851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To address these challenges, the Center on Emergent Technology, Disability, and Middle School Reading (CET;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cet.cast.org</a:t>
            </a:r>
            <a:r>
              <a:rPr lang="en-US" b="0" i="0" dirty="0">
                <a:effectLst/>
                <a:latin typeface="Arial" panose="020B0604020202020204" pitchFamily="34" charset="0"/>
              </a:rPr>
              <a:t>) is researching and developing a technology-rich learning environment that will make it possible for schools to provide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allstudents</a:t>
            </a:r>
            <a:r>
              <a:rPr lang="en-US" b="0" i="0" dirty="0">
                <a:effectLst/>
                <a:latin typeface="Arial" panose="020B0604020202020204" pitchFamily="34" charset="0"/>
              </a:rPr>
              <a:t> with universally designed for learning (UDL) literacy experiences as they read independently across the curriculum</a:t>
            </a:r>
          </a:p>
          <a:p>
            <a:endParaRPr lang="en-US" b="0" i="0" dirty="0">
              <a:effectLst/>
              <a:latin typeface="Arial" panose="020B0604020202020204" pitchFamily="34" charset="0"/>
            </a:endParaRPr>
          </a:p>
          <a:p>
            <a:r>
              <a:rPr lang="en-US" dirty="0" err="1"/>
              <a:t>Udi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o</a:t>
            </a:r>
            <a:r>
              <a:rPr lang="en-US" b="0" i="0" dirty="0">
                <a:effectLst/>
                <a:latin typeface="Arial" panose="020B0604020202020204" pitchFamily="34" charset="0"/>
              </a:rPr>
              <a:t> is a dynamic web of authentic, current, and widely distributed UDL reading environments connected by a central Hub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33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8BC3B-D9D4-D7C4-75D8-0E661529F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A9070-5334-5C5A-67BA-CBF2FD37B0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5E476B-AB31-FEDD-05BF-18E32F86E3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E0B3D-7958-A171-98A2-87D1107B18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700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All Phases 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Each phase feeds into the next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Iteration is key!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Users involved at all phases of the process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5FC3B-C7BC-2D44-A317-8886A1DA9FE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9152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paper prototype for a transit app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72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70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687FE-59DA-68D9-0467-031A15ADE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90E6E5-64CF-DA59-F01F-B3F7C8D009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E5D999-4F66-B152-028D-385F6D03EB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610D50-A3DC-F63D-D1FB-EA6E2CAA27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70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E4F75-0B0B-79D7-104D-E4A8A1B78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F36888-103B-7432-2C83-299E7A0C59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CDAF2C-593D-FEB1-A503-9B59A5CF2B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110F7-9040-C723-9492-A1CC506281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713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DB87F-2875-E2C2-05AF-15EB07D6A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27111B-D3FA-FCDB-F656-C0FCE95BD8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E5A057-FCB8-E7D5-287F-CC9628FF53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28F1A3-B1CD-41FC-1132-EB4ABC6FF7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15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scenarioviewer.nrel.gov</a:t>
            </a:r>
            <a:r>
              <a:rPr lang="en-US" dirty="0"/>
              <a:t>/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52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All Phases 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Each phase feeds into the next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Iteration is key!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Users involved at all phases of the process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5FC3B-C7BC-2D44-A317-8886A1DA9FE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30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we use icons for extra info?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211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0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usabilitybok.org/glossary/19#term40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20E3qBmHpg" TargetMode="External"/><Relationship Id="rId2" Type="http://schemas.openxmlformats.org/officeDocument/2006/relationships/hyperlink" Target="https://www.youtube.com/watch?v=nA9QP9lkl2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yafaGNFu8Eg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Communicating with Data– </a:t>
            </a:r>
            <a:r>
              <a:rPr lang="en-US" dirty="0"/>
              <a:t>Prototyping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3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A680A-6C11-EB0D-082E-BEE5372D7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E6170-0C67-C8A5-170B-CE02AF4D7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Discovery: Audience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EAA7B-D045-E7CB-0A88-FDC2ED26E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55109" indent="-255109"/>
            <a:r>
              <a:rPr lang="en-US" sz="2800" dirty="0"/>
              <a:t>Learning about their problem</a:t>
            </a:r>
          </a:p>
          <a:p>
            <a:pPr marL="524503" lvl="1" indent="-255109"/>
            <a:r>
              <a:rPr lang="en-US" sz="2400" dirty="0"/>
              <a:t>Semi-structured interview </a:t>
            </a:r>
          </a:p>
          <a:p>
            <a:pPr marL="255109" indent="-255109"/>
            <a:r>
              <a:rPr lang="en-US" sz="2800" dirty="0"/>
              <a:t>Analyzing their tasks</a:t>
            </a:r>
          </a:p>
          <a:p>
            <a:pPr marL="524503" lvl="1" indent="-255109"/>
            <a:r>
              <a:rPr lang="en-US" sz="2400" dirty="0"/>
              <a:t>Hierarchical task analysis</a:t>
            </a:r>
          </a:p>
          <a:p>
            <a:pPr marL="255109" indent="-255109"/>
            <a:r>
              <a:rPr lang="en-US" sz="2800" dirty="0"/>
              <a:t>Modeling users</a:t>
            </a:r>
          </a:p>
          <a:p>
            <a:pPr marL="524503" lvl="1" indent="-255109"/>
            <a:r>
              <a:rPr lang="en-US" sz="2400" dirty="0"/>
              <a:t>Personas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36239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Semi-structured interviews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4179" y="864108"/>
            <a:ext cx="8454902" cy="5457864"/>
          </a:xfrm>
        </p:spPr>
        <p:txBody>
          <a:bodyPr>
            <a:noAutofit/>
          </a:bodyPr>
          <a:lstStyle/>
          <a:p>
            <a:r>
              <a:rPr lang="en-US" sz="2400" b="1" dirty="0"/>
              <a:t>Why?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gather qualitative data about users to understand the problem</a:t>
            </a:r>
          </a:p>
          <a:p>
            <a:pPr lvl="1"/>
            <a:r>
              <a:rPr lang="en-US" sz="2000" dirty="0"/>
              <a:t>can help identify key differences between designer and target user</a:t>
            </a:r>
          </a:p>
          <a:p>
            <a:r>
              <a:rPr lang="en-US" sz="2400" b="1" dirty="0"/>
              <a:t>How?</a:t>
            </a:r>
          </a:p>
          <a:p>
            <a:pPr lvl="1"/>
            <a:r>
              <a:rPr lang="en-US" sz="2000" dirty="0"/>
              <a:t>ask open-ended questions</a:t>
            </a:r>
          </a:p>
          <a:p>
            <a:pPr lvl="1"/>
            <a:r>
              <a:rPr lang="en-US" sz="2000" dirty="0"/>
              <a:t>bring along a “cheat sheet” to </a:t>
            </a:r>
          </a:p>
          <a:p>
            <a:pPr marL="502920" lvl="1" indent="0">
              <a:buNone/>
            </a:pPr>
            <a:r>
              <a:rPr lang="en-US" sz="2000" dirty="0"/>
              <a:t>    ensure that you gather all the </a:t>
            </a:r>
          </a:p>
          <a:p>
            <a:pPr marL="458788" lvl="1" indent="0">
              <a:buNone/>
            </a:pPr>
            <a:r>
              <a:rPr lang="en-US" sz="2000" dirty="0"/>
              <a:t>     information you need</a:t>
            </a:r>
          </a:p>
          <a:p>
            <a:r>
              <a:rPr lang="en-US" sz="2400" b="1" dirty="0"/>
              <a:t>Some tips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establish trust at the beginning</a:t>
            </a:r>
          </a:p>
          <a:p>
            <a:pPr lvl="1"/>
            <a:r>
              <a:rPr lang="en-US" sz="2000" dirty="0"/>
              <a:t>participant engagement will vary</a:t>
            </a:r>
          </a:p>
          <a:p>
            <a:pPr lvl="1"/>
            <a:r>
              <a:rPr lang="en-US" sz="2000" dirty="0"/>
              <a:t>be flexible, but make sure you get what you came for</a:t>
            </a:r>
          </a:p>
          <a:p>
            <a:pPr lvl="1"/>
            <a:r>
              <a:rPr lang="en-US" sz="2000" dirty="0"/>
              <a:t>consider recording or note-taking to help with recall</a:t>
            </a:r>
          </a:p>
          <a:p>
            <a:endParaRPr lang="en-US" sz="2400" dirty="0"/>
          </a:p>
          <a:p>
            <a:pPr lvl="2"/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447" y="2252853"/>
            <a:ext cx="3698355" cy="23431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2738425" y="6535796"/>
            <a:ext cx="6934200" cy="24600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r>
              <a:rPr lang="en-US" sz="1063" dirty="0"/>
              <a:t>Wood, L. E. (1997). Semi-structured interviewing for user-centered design. </a:t>
            </a:r>
            <a:r>
              <a:rPr lang="en-US" sz="1063" i="1" dirty="0"/>
              <a:t>interactions</a:t>
            </a:r>
            <a:r>
              <a:rPr lang="en-US" sz="1063" dirty="0"/>
              <a:t>, </a:t>
            </a:r>
            <a:r>
              <a:rPr lang="en-US" sz="1063" i="1" dirty="0"/>
              <a:t>4</a:t>
            </a:r>
            <a:r>
              <a:rPr lang="en-US" sz="1063" dirty="0"/>
              <a:t>(2), 48-61.</a:t>
            </a:r>
            <a:endParaRPr lang="en-US" sz="1063" b="1" dirty="0"/>
          </a:p>
        </p:txBody>
      </p:sp>
    </p:spTree>
    <p:extLst>
      <p:ext uri="{BB962C8B-B14F-4D97-AF65-F5344CB8AC3E}">
        <p14:creationId xmlns:p14="http://schemas.microsoft.com/office/powerpoint/2010/main" val="3899588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task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Why?</a:t>
            </a:r>
          </a:p>
          <a:p>
            <a:pPr lvl="1"/>
            <a:r>
              <a:rPr lang="en-US" sz="2400" dirty="0"/>
              <a:t>Understand user workflow </a:t>
            </a:r>
          </a:p>
          <a:p>
            <a:pPr lvl="1"/>
            <a:r>
              <a:rPr lang="en-US" sz="2400" dirty="0"/>
              <a:t>Identify pain points and areas for optimization </a:t>
            </a:r>
          </a:p>
          <a:p>
            <a:pPr lvl="1"/>
            <a:endParaRPr lang="en-US" sz="2400" dirty="0"/>
          </a:p>
          <a:p>
            <a:r>
              <a:rPr lang="en-US" sz="2800" b="1" dirty="0"/>
              <a:t>How?</a:t>
            </a:r>
          </a:p>
          <a:p>
            <a:pPr lvl="1"/>
            <a:r>
              <a:rPr lang="en-US" sz="2400" dirty="0"/>
              <a:t>Decompose tasks into 4-8 sequential steps</a:t>
            </a:r>
          </a:p>
          <a:p>
            <a:pPr lvl="1"/>
            <a:r>
              <a:rPr lang="en-US" sz="2400" dirty="0"/>
              <a:t>Identify patterns, sequences and skips in the tasks</a:t>
            </a:r>
          </a:p>
          <a:p>
            <a:pPr lvl="1"/>
            <a:r>
              <a:rPr lang="en-US" sz="2400" dirty="0"/>
              <a:t>An example: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29000" y="5772150"/>
            <a:ext cx="4572000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endParaRPr lang="en-US" sz="125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724400" y="6553200"/>
            <a:ext cx="5943600" cy="40957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r>
              <a:rPr lang="en-US" sz="1063" dirty="0" err="1"/>
              <a:t>Hackos</a:t>
            </a:r>
            <a:r>
              <a:rPr lang="en-US" sz="1063" dirty="0"/>
              <a:t>, J. &amp; </a:t>
            </a:r>
            <a:r>
              <a:rPr lang="en-US" sz="1063" dirty="0" err="1"/>
              <a:t>Redish</a:t>
            </a:r>
            <a:r>
              <a:rPr lang="en-US" sz="1063" dirty="0"/>
              <a:t>, J. (1998). User and Task Analysis for </a:t>
            </a:r>
            <a:r>
              <a:rPr lang="en-US" sz="1063" i="1" dirty="0">
                <a:hlinkClick r:id="rId2"/>
              </a:rPr>
              <a:t>Interface</a:t>
            </a:r>
            <a:r>
              <a:rPr lang="en-US" sz="1063" dirty="0"/>
              <a:t> Design. </a:t>
            </a:r>
            <a:r>
              <a:rPr lang="en-US" sz="1063" dirty="0" err="1"/>
              <a:t>Chichester</a:t>
            </a:r>
            <a:r>
              <a:rPr lang="en-US" sz="1063" dirty="0"/>
              <a:t>: Wiley. </a:t>
            </a:r>
          </a:p>
          <a:p>
            <a:pPr algn="ctr"/>
            <a:endParaRPr lang="en-US" sz="1063" b="1" dirty="0"/>
          </a:p>
        </p:txBody>
      </p:sp>
    </p:spTree>
    <p:extLst>
      <p:ext uri="{BB962C8B-B14F-4D97-AF65-F5344CB8AC3E}">
        <p14:creationId xmlns:p14="http://schemas.microsoft.com/office/powerpoint/2010/main" val="620531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analysis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83" b="1183"/>
          <a:stretch>
            <a:fillRect/>
          </a:stretch>
        </p:blipFill>
        <p:spPr>
          <a:xfrm>
            <a:off x="3429000" y="1521639"/>
            <a:ext cx="8610600" cy="3805578"/>
          </a:xfrm>
        </p:spPr>
      </p:pic>
      <p:sp>
        <p:nvSpPr>
          <p:cNvPr id="5" name="TextBox 4"/>
          <p:cNvSpPr txBox="1"/>
          <p:nvPr/>
        </p:nvSpPr>
        <p:spPr>
          <a:xfrm>
            <a:off x="3429000" y="6553201"/>
            <a:ext cx="5181600" cy="217085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r>
              <a:rPr lang="en-US" sz="875" dirty="0"/>
              <a:t>http://i1206241.blogspot.com/2013/01/task-descriptions-hierarchical-</a:t>
            </a:r>
            <a:r>
              <a:rPr lang="en-US" sz="875" dirty="0" err="1"/>
              <a:t>task.html</a:t>
            </a:r>
            <a:endParaRPr lang="en-US" sz="875" dirty="0"/>
          </a:p>
        </p:txBody>
      </p:sp>
    </p:spTree>
    <p:extLst>
      <p:ext uri="{BB962C8B-B14F-4D97-AF65-F5344CB8AC3E}">
        <p14:creationId xmlns:p14="http://schemas.microsoft.com/office/powerpoint/2010/main" val="1220185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1117" y="1745401"/>
            <a:ext cx="7094483" cy="3621024"/>
          </a:xfrm>
        </p:spPr>
        <p:txBody>
          <a:bodyPr>
            <a:noAutofit/>
          </a:bodyPr>
          <a:lstStyle/>
          <a:p>
            <a:r>
              <a:rPr lang="en-US" sz="2800" b="1" dirty="0"/>
              <a:t>Why</a:t>
            </a:r>
            <a:r>
              <a:rPr lang="en-US" sz="2800" dirty="0"/>
              <a:t>? </a:t>
            </a:r>
          </a:p>
          <a:p>
            <a:pPr lvl="1"/>
            <a:r>
              <a:rPr lang="en-US" sz="2400" dirty="0"/>
              <a:t>mechanism for reasoning about user needs</a:t>
            </a:r>
          </a:p>
          <a:p>
            <a:pPr lvl="1"/>
            <a:r>
              <a:rPr lang="en-US" sz="2400" dirty="0"/>
              <a:t>model behavioral characteristics of target users</a:t>
            </a:r>
          </a:p>
          <a:p>
            <a:pPr lvl="1"/>
            <a:r>
              <a:rPr lang="en-US" sz="2400" dirty="0"/>
              <a:t>doesn’t require access to ACTUAL users</a:t>
            </a:r>
          </a:p>
          <a:p>
            <a:r>
              <a:rPr lang="en-US" sz="2800" b="1" dirty="0"/>
              <a:t>How? </a:t>
            </a:r>
          </a:p>
          <a:p>
            <a:pPr lvl="1"/>
            <a:r>
              <a:rPr lang="en-US" sz="2400" dirty="0"/>
              <a:t>fictionalization</a:t>
            </a:r>
          </a:p>
          <a:p>
            <a:pPr lvl="1"/>
            <a:r>
              <a:rPr lang="en-US" sz="2400" dirty="0"/>
              <a:t>narrative, goals, needs, “pain points”</a:t>
            </a:r>
          </a:p>
          <a:p>
            <a:pPr lvl="1"/>
            <a:r>
              <a:rPr lang="en-US" sz="2400" dirty="0"/>
              <a:t>attributes specific to the problem space</a:t>
            </a:r>
          </a:p>
          <a:p>
            <a:pPr lvl="1"/>
            <a:r>
              <a:rPr lang="en-US" sz="2400" dirty="0"/>
              <a:t>data-driven method* using info from interviews</a:t>
            </a:r>
          </a:p>
          <a:p>
            <a:pPr lvl="1"/>
            <a:r>
              <a:rPr lang="en-US" sz="2400" dirty="0"/>
              <a:t>mapping persona to software features</a:t>
            </a:r>
          </a:p>
        </p:txBody>
      </p:sp>
    </p:spTree>
    <p:extLst>
      <p:ext uri="{BB962C8B-B14F-4D97-AF65-F5344CB8AC3E}">
        <p14:creationId xmlns:p14="http://schemas.microsoft.com/office/powerpoint/2010/main" val="3792069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2689" y="269823"/>
            <a:ext cx="8289560" cy="64457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Example for a Smith College dining app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Ellis is a first year </a:t>
            </a:r>
            <a:r>
              <a:rPr lang="en-US" sz="2400" dirty="0" err="1"/>
              <a:t>Smithie</a:t>
            </a:r>
            <a:r>
              <a:rPr lang="en-US" sz="2400" dirty="0"/>
              <a:t> who lives in Wilson. They do cross country and have 6am practice before their 9:25am art history class in the art museum on MWF. On TR, they have engineering 101 in Ford Hall until 12:05, and their work study job at the campus school that starts at 12:45pm sharp. Ellis is a “live to eat” kind of person, and likes to optimize the ”yum” factor in their meals. In addition, they are vegan. They are comfortable using apps on their phone like </a:t>
            </a:r>
            <a:r>
              <a:rPr lang="en-US" sz="2400" dirty="0" err="1"/>
              <a:t>GoogleMaps</a:t>
            </a:r>
            <a:r>
              <a:rPr lang="en-US" sz="2400" dirty="0"/>
              <a:t>, but are struggling to find the time to survey dining hall menus and get to the appropriate dining hall for the meal they want between their various other activities.    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BB9F9D25-7CE2-8A25-B333-41942794D5B8}"/>
              </a:ext>
            </a:extLst>
          </p:cNvPr>
          <p:cNvSpPr/>
          <p:nvPr/>
        </p:nvSpPr>
        <p:spPr>
          <a:xfrm>
            <a:off x="8164286" y="1031966"/>
            <a:ext cx="1515291" cy="666205"/>
          </a:xfrm>
          <a:prstGeom prst="wedgeRoundRectCallout">
            <a:avLst>
              <a:gd name="adj1" fmla="val -86350"/>
              <a:gd name="adj2" fmla="val 170343"/>
              <a:gd name="adj3" fmla="val 16667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Pain Point: Limited time</a:t>
            </a:r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7DA8988F-5140-B46E-CC7B-158B09085F87}"/>
              </a:ext>
            </a:extLst>
          </p:cNvPr>
          <p:cNvSpPr/>
          <p:nvPr/>
        </p:nvSpPr>
        <p:spPr>
          <a:xfrm>
            <a:off x="2007398" y="3705497"/>
            <a:ext cx="1515291" cy="666205"/>
          </a:xfrm>
          <a:prstGeom prst="wedgeRoundRectCallout">
            <a:avLst>
              <a:gd name="adj1" fmla="val 234340"/>
              <a:gd name="adj2" fmla="val -98285"/>
              <a:gd name="adj3" fmla="val 16667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Pain Point: Limited time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483DB2C6-6721-2C95-E5D4-E634E2D3D33E}"/>
              </a:ext>
            </a:extLst>
          </p:cNvPr>
          <p:cNvSpPr/>
          <p:nvPr/>
        </p:nvSpPr>
        <p:spPr>
          <a:xfrm>
            <a:off x="966652" y="5058815"/>
            <a:ext cx="2233749" cy="666205"/>
          </a:xfrm>
          <a:prstGeom prst="wedgeRoundRectCallout">
            <a:avLst>
              <a:gd name="adj1" fmla="val 196485"/>
              <a:gd name="adj2" fmla="val -49266"/>
              <a:gd name="adj3" fmla="val 16667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Pain Point: Distilling current menu list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9E6DB588-4B76-C191-F3E7-6C93A77FE2CC}"/>
              </a:ext>
            </a:extLst>
          </p:cNvPr>
          <p:cNvSpPr/>
          <p:nvPr/>
        </p:nvSpPr>
        <p:spPr>
          <a:xfrm>
            <a:off x="8399416" y="5825168"/>
            <a:ext cx="1998619" cy="666205"/>
          </a:xfrm>
          <a:prstGeom prst="wedgeRoundRectCallout">
            <a:avLst>
              <a:gd name="adj1" fmla="val 38006"/>
              <a:gd name="adj2" fmla="val -162991"/>
              <a:gd name="adj3" fmla="val 16667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Pain Point: Walking far &amp; fast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91BB8855-9131-2E16-4467-F9ED3F318F0C}"/>
              </a:ext>
            </a:extLst>
          </p:cNvPr>
          <p:cNvSpPr/>
          <p:nvPr/>
        </p:nvSpPr>
        <p:spPr>
          <a:xfrm>
            <a:off x="10036699" y="1123837"/>
            <a:ext cx="1998619" cy="666205"/>
          </a:xfrm>
          <a:prstGeom prst="wedgeRoundRectCallout">
            <a:avLst>
              <a:gd name="adj1" fmla="val -85290"/>
              <a:gd name="adj2" fmla="val 358578"/>
              <a:gd name="adj3" fmla="val 16667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Goal/Need: Eating what they like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24F90E66-125C-7FCE-1F7A-C774A01EE259}"/>
              </a:ext>
            </a:extLst>
          </p:cNvPr>
          <p:cNvSpPr/>
          <p:nvPr/>
        </p:nvSpPr>
        <p:spPr>
          <a:xfrm>
            <a:off x="4768013" y="5921972"/>
            <a:ext cx="2991324" cy="666205"/>
          </a:xfrm>
          <a:prstGeom prst="wedgeRoundRectCallout">
            <a:avLst>
              <a:gd name="adj1" fmla="val 67342"/>
              <a:gd name="adj2" fmla="val -225736"/>
              <a:gd name="adj3" fmla="val 16667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Technical skills: Comfortable with basic apps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A16F7153-A3E7-9B7F-5E38-7E790335981A}"/>
              </a:ext>
            </a:extLst>
          </p:cNvPr>
          <p:cNvSpPr/>
          <p:nvPr/>
        </p:nvSpPr>
        <p:spPr>
          <a:xfrm>
            <a:off x="10528663" y="5600948"/>
            <a:ext cx="1695994" cy="987229"/>
          </a:xfrm>
          <a:prstGeom prst="wedgeRoundRectCallout">
            <a:avLst>
              <a:gd name="adj1" fmla="val -74621"/>
              <a:gd name="adj2" fmla="val -11757"/>
              <a:gd name="adj3" fmla="val 16667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Goal/Need: Minimize walk distance</a:t>
            </a:r>
          </a:p>
        </p:txBody>
      </p:sp>
    </p:spTree>
    <p:extLst>
      <p:ext uri="{BB962C8B-B14F-4D97-AF65-F5344CB8AC3E}">
        <p14:creationId xmlns:p14="http://schemas.microsoft.com/office/powerpoint/2010/main" val="10003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1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personas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b="1" dirty="0"/>
              <a:t>Goal</a:t>
            </a:r>
            <a:r>
              <a:rPr lang="en-US" sz="2800" dirty="0"/>
              <a:t>: come up with </a:t>
            </a:r>
            <a:r>
              <a:rPr lang="en-US" sz="2800" b="1" dirty="0"/>
              <a:t>a persona </a:t>
            </a:r>
            <a:r>
              <a:rPr lang="en-US" sz="2800" dirty="0"/>
              <a:t>that characterizes a user of the visualization admissions asked you to create. </a:t>
            </a:r>
            <a:endParaRPr lang="en-US" sz="2800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4196600" y="2575766"/>
            <a:ext cx="6660536" cy="2350242"/>
            <a:chOff x="1215624" y="3709432"/>
            <a:chExt cx="10656858" cy="37603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t="50218"/>
            <a:stretch/>
          </p:blipFill>
          <p:spPr>
            <a:xfrm>
              <a:off x="1215624" y="3885058"/>
              <a:ext cx="5702300" cy="358476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6038" b="50664"/>
            <a:stretch/>
          </p:blipFill>
          <p:spPr>
            <a:xfrm>
              <a:off x="6514531" y="3709432"/>
              <a:ext cx="5357951" cy="35526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331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7AC7B-60AA-ED4F-90E9-9C023500F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Now that we’ve got some end users in mind,</a:t>
            </a:r>
          </a:p>
          <a:p>
            <a:pPr marL="0" indent="0" algn="ctr">
              <a:buNone/>
            </a:pPr>
            <a:r>
              <a:rPr lang="en-US" sz="2800" dirty="0"/>
              <a:t>what would the system look like?</a:t>
            </a:r>
          </a:p>
        </p:txBody>
      </p:sp>
    </p:spTree>
    <p:extLst>
      <p:ext uri="{BB962C8B-B14F-4D97-AF65-F5344CB8AC3E}">
        <p14:creationId xmlns:p14="http://schemas.microsoft.com/office/powerpoint/2010/main" val="2026420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User-centered design framework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540384" y="1541509"/>
            <a:ext cx="4169861" cy="4050960"/>
            <a:chOff x="2998532" y="1403940"/>
            <a:chExt cx="6134001" cy="56692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8532" y="1403940"/>
              <a:ext cx="6134001" cy="5669280"/>
            </a:xfrm>
            <a:prstGeom prst="rect">
              <a:avLst/>
            </a:prstGeom>
          </p:spPr>
        </p:pic>
        <p:sp>
          <p:nvSpPr>
            <p:cNvPr id="3" name="Oval 2"/>
            <p:cNvSpPr/>
            <p:nvPr/>
          </p:nvSpPr>
          <p:spPr bwMode="auto">
            <a:xfrm>
              <a:off x="4811436" y="3062030"/>
              <a:ext cx="2308919" cy="201168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81639" tIns="40819" rIns="81639" bIns="40819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16347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50" b="1" dirty="0">
                <a:latin typeface="Arial" pitchFamily="-110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215648" y="3759856"/>
              <a:ext cx="1699796" cy="1095155"/>
              <a:chOff x="6815595" y="3285615"/>
              <a:chExt cx="1290241" cy="91263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/>
              <a:srcRect l="26633" t="73537" r="33109" b="7620"/>
              <a:stretch/>
            </p:blipFill>
            <p:spPr>
              <a:xfrm>
                <a:off x="6898360" y="3285615"/>
                <a:ext cx="1124712" cy="612414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6815595" y="3866223"/>
                <a:ext cx="1290241" cy="3320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50" b="1" dirty="0"/>
                  <a:t>Users</a:t>
                </a: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710246" y="204952"/>
            <a:ext cx="4169862" cy="623796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r>
              <a:rPr lang="en-US" sz="2000" b="1" dirty="0">
                <a:solidFill>
                  <a:srgbClr val="003470"/>
                </a:solidFill>
              </a:rPr>
              <a:t>1) Discovery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Learning about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Modeling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Analyzing your users’ tasks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Eliciting and defining clear product requirements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2)  </a:t>
            </a:r>
            <a:r>
              <a:rPr lang="en-US" sz="2000" b="1" dirty="0" err="1">
                <a:solidFill>
                  <a:srgbClr val="003470"/>
                </a:solidFill>
              </a:rPr>
              <a:t>Concepting</a:t>
            </a:r>
            <a:r>
              <a:rPr lang="en-US" sz="2000" b="1" dirty="0">
                <a:solidFill>
                  <a:srgbClr val="003470"/>
                </a:solidFill>
              </a:rPr>
              <a:t> Phase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Developing conceptual models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Solving design problems through ideation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Detailed design activities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3) Prototyping + User Testing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Delivery of a high-quality product that meets users’ needs and is easy to learn and use </a:t>
            </a: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b="1" dirty="0">
              <a:solidFill>
                <a:srgbClr val="00347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0563" y="6507006"/>
            <a:ext cx="7529083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marL="0" lvl="1" algn="ctr"/>
            <a:r>
              <a:rPr lang="en-US" sz="1250" dirty="0"/>
              <a:t>http://</a:t>
            </a:r>
            <a:r>
              <a:rPr lang="en-US" sz="1250" dirty="0" err="1"/>
              <a:t>www.uxmatters.com</a:t>
            </a:r>
            <a:r>
              <a:rPr lang="en-US" sz="1250" dirty="0"/>
              <a:t>/</a:t>
            </a:r>
            <a:r>
              <a:rPr lang="en-US" sz="1250" dirty="0" err="1"/>
              <a:t>mt</a:t>
            </a:r>
            <a:r>
              <a:rPr lang="en-US" sz="1250" dirty="0"/>
              <a:t>/archives/2010/07/design-is-a-process-not-a-</a:t>
            </a:r>
            <a:r>
              <a:rPr lang="en-US" sz="1250" dirty="0" err="1"/>
              <a:t>methodology.php</a:t>
            </a:r>
            <a:endParaRPr lang="en-US" sz="1250" dirty="0"/>
          </a:p>
        </p:txBody>
      </p:sp>
      <p:sp>
        <p:nvSpPr>
          <p:cNvPr id="16" name="Block Arc 15"/>
          <p:cNvSpPr/>
          <p:nvPr/>
        </p:nvSpPr>
        <p:spPr>
          <a:xfrm rot="2430040">
            <a:off x="3538542" y="1481023"/>
            <a:ext cx="4152027" cy="4130837"/>
          </a:xfrm>
          <a:prstGeom prst="blockArc">
            <a:avLst>
              <a:gd name="adj1" fmla="val 6502684"/>
              <a:gd name="adj2" fmla="val 20955343"/>
              <a:gd name="adj3" fmla="val 31062"/>
            </a:avLst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710245" y="4007457"/>
            <a:ext cx="3987770" cy="2241237"/>
          </a:xfrm>
          <a:prstGeom prst="rect">
            <a:avLst/>
          </a:prstGeom>
          <a:solidFill>
            <a:srgbClr val="FFFFFF">
              <a:alpha val="5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1B9A61-3A45-7AD0-6979-61D783A33ABD}"/>
              </a:ext>
            </a:extLst>
          </p:cNvPr>
          <p:cNvSpPr/>
          <p:nvPr/>
        </p:nvSpPr>
        <p:spPr>
          <a:xfrm>
            <a:off x="7710245" y="76200"/>
            <a:ext cx="3987770" cy="2241237"/>
          </a:xfrm>
          <a:prstGeom prst="rect">
            <a:avLst/>
          </a:prstGeom>
          <a:solidFill>
            <a:srgbClr val="FFFFFF">
              <a:alpha val="5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/>
          </a:p>
        </p:txBody>
      </p:sp>
    </p:spTree>
    <p:extLst>
      <p:ext uri="{BB962C8B-B14F-4D97-AF65-F5344CB8AC3E}">
        <p14:creationId xmlns:p14="http://schemas.microsoft.com/office/powerpoint/2010/main" val="2051401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F679E-57AD-343B-2CA7-3C64312B6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A8B8C-1003-9E54-E64C-1A202D99D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Models: Why?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6148F5E-AD5C-03AC-6183-DFB72EF7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What </a:t>
            </a:r>
            <a:r>
              <a:rPr lang="en-US" sz="2400" i="1" dirty="0"/>
              <a:t>concepts</a:t>
            </a:r>
            <a:r>
              <a:rPr lang="en-US" sz="2400" dirty="0"/>
              <a:t> do your users need to be aware of to use your visualization?</a:t>
            </a:r>
          </a:p>
          <a:p>
            <a:pPr marL="502920" lvl="1" indent="0">
              <a:buNone/>
            </a:pPr>
            <a:r>
              <a:rPr lang="en-US" sz="2400" dirty="0"/>
              <a:t> </a:t>
            </a:r>
          </a:p>
          <a:p>
            <a:pPr lvl="1"/>
            <a:r>
              <a:rPr lang="en-US" sz="2400" dirty="0"/>
              <a:t>Consider:</a:t>
            </a:r>
          </a:p>
          <a:p>
            <a:pPr lvl="2"/>
            <a:r>
              <a:rPr lang="en-US" sz="2200" dirty="0"/>
              <a:t>What data will they interact with?</a:t>
            </a:r>
          </a:p>
          <a:p>
            <a:pPr lvl="2"/>
            <a:r>
              <a:rPr lang="en-US" sz="2200" dirty="0"/>
              <a:t>How will they interact with it? </a:t>
            </a:r>
          </a:p>
        </p:txBody>
      </p:sp>
    </p:spTree>
    <p:extLst>
      <p:ext uri="{BB962C8B-B14F-4D97-AF65-F5344CB8AC3E}">
        <p14:creationId xmlns:p14="http://schemas.microsoft.com/office/powerpoint/2010/main" val="398400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Coming 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037F08-BFE0-7289-8DD4-E90193256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274" y="894655"/>
            <a:ext cx="8866726" cy="498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3ECDC-A240-170F-24BF-5D84D89D0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6B29B-1B4D-918A-6260-3F4AA05DD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Models: Why?</a:t>
            </a:r>
          </a:p>
        </p:txBody>
      </p:sp>
      <p:pic>
        <p:nvPicPr>
          <p:cNvPr id="3074" name="Picture 2" descr="conceptual model in using a tool">
            <a:extLst>
              <a:ext uri="{FF2B5EF4-FFF2-40B4-BE49-F238E27FC236}">
                <a16:creationId xmlns:a16="http://schemas.microsoft.com/office/drawing/2014/main" id="{C7124008-1231-A507-0431-E5C9A37BC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078" y="831273"/>
            <a:ext cx="3510607" cy="538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onceptual model_designer">
            <a:extLst>
              <a:ext uri="{FF2B5EF4-FFF2-40B4-BE49-F238E27FC236}">
                <a16:creationId xmlns:a16="http://schemas.microsoft.com/office/drawing/2014/main" id="{CEE45FEB-93CE-F7B0-F399-114D9934A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139" y="831273"/>
            <a:ext cx="3873644" cy="538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94745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377FF-09B4-A93C-A190-B506A8BE5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E6C3A-A80C-B461-12C9-1CCDA9C25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Models: How?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6342A7-BFD5-1C3E-D30E-65A4B20B3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387" y="323781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800" dirty="0"/>
              <a:t>Focus on key components and content areas</a:t>
            </a:r>
          </a:p>
          <a:p>
            <a:r>
              <a:rPr lang="en-US" sz="2800" dirty="0"/>
              <a:t>Describe all essential tasks for your visualization </a:t>
            </a:r>
          </a:p>
          <a:p>
            <a:endParaRPr lang="en-US" sz="2800" dirty="0"/>
          </a:p>
        </p:txBody>
      </p:sp>
      <p:pic>
        <p:nvPicPr>
          <p:cNvPr id="8" name="Picture 2" descr="А conceptual model of a mobile application for individual learning by... |  Download Scientific Diagram">
            <a:extLst>
              <a:ext uri="{FF2B5EF4-FFF2-40B4-BE49-F238E27FC236}">
                <a16:creationId xmlns:a16="http://schemas.microsoft.com/office/drawing/2014/main" id="{94B3D40B-C561-1126-362C-AB2CFF45BF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869"/>
          <a:stretch/>
        </p:blipFill>
        <p:spPr bwMode="auto">
          <a:xfrm>
            <a:off x="4059382" y="1472985"/>
            <a:ext cx="6809521" cy="5385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738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C74E6-6B79-9F35-176B-2E95ED477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D8E59-2821-E9FB-EEEC-016E032A8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Models: How?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1D57E0-0EFA-9816-40B8-D4527A8B7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387" y="323781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800" dirty="0"/>
              <a:t>Focus on key components and content areas</a:t>
            </a:r>
          </a:p>
          <a:p>
            <a:r>
              <a:rPr lang="en-US" sz="2800" dirty="0"/>
              <a:t>Describe all essential tasks for your visualization </a:t>
            </a:r>
          </a:p>
        </p:txBody>
      </p:sp>
      <p:pic>
        <p:nvPicPr>
          <p:cNvPr id="4098" name="Picture 2" descr="Overview of the conceptual model, six design principles and their implementations in this paper. ">
            <a:extLst>
              <a:ext uri="{FF2B5EF4-FFF2-40B4-BE49-F238E27FC236}">
                <a16:creationId xmlns:a16="http://schemas.microsoft.com/office/drawing/2014/main" id="{A667B7E9-63C5-52AD-5BE1-C3FE2843C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386" y="1584093"/>
            <a:ext cx="8135007" cy="4360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36432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D9BB0-6058-D65A-EA85-B96093050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B46F-E955-7FC3-17C5-8B3EC2DF2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Conceptual Models: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2910D4-7BF6-2FF9-1552-6EF256B13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387" y="1464241"/>
            <a:ext cx="8135007" cy="4601183"/>
          </a:xfrm>
        </p:spPr>
        <p:txBody>
          <a:bodyPr anchor="t">
            <a:noAutofit/>
          </a:bodyPr>
          <a:lstStyle/>
          <a:p>
            <a:r>
              <a:rPr lang="en-US" sz="2800" dirty="0"/>
              <a:t>Draw a conceptual model for the visualization admissions asked you to make </a:t>
            </a:r>
          </a:p>
        </p:txBody>
      </p:sp>
    </p:spTree>
    <p:extLst>
      <p:ext uri="{BB962C8B-B14F-4D97-AF65-F5344CB8AC3E}">
        <p14:creationId xmlns:p14="http://schemas.microsoft.com/office/powerpoint/2010/main" val="1624424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4969C-7CEC-8C6B-BB4B-71F4A81DB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4 phases of the Double Diamond Model | Michael Gearon">
            <a:extLst>
              <a:ext uri="{FF2B5EF4-FFF2-40B4-BE49-F238E27FC236}">
                <a16:creationId xmlns:a16="http://schemas.microsoft.com/office/drawing/2014/main" id="{E8C2A832-BB7C-A165-602B-048826426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1123837"/>
            <a:ext cx="8636000" cy="474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761314-F2A1-6542-DD61-1C96DDDA0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Ideation and Detailed Design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A4A8E73-08B8-4DF6-4BAC-16E78BC15363}"/>
              </a:ext>
            </a:extLst>
          </p:cNvPr>
          <p:cNvSpPr/>
          <p:nvPr/>
        </p:nvSpPr>
        <p:spPr>
          <a:xfrm>
            <a:off x="8215745" y="1690255"/>
            <a:ext cx="1579418" cy="3588327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58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5C5344-6ACF-173A-CBBF-F1835CFB4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1B36B-3E9F-283D-C017-F9488177A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Sketching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EBAD569-44CA-DF21-CE14-AED6EF25D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800" dirty="0"/>
              <a:t>What will it look like?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A91B12-FC98-CE64-6B05-28293A279FC8}"/>
              </a:ext>
            </a:extLst>
          </p:cNvPr>
          <p:cNvSpPr txBox="1"/>
          <p:nvPr/>
        </p:nvSpPr>
        <p:spPr>
          <a:xfrm>
            <a:off x="640846" y="6211669"/>
            <a:ext cx="115511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(2016).Prototyping visual learning analytics guided by an educational theory informed goal. Journal of Learning Analytics, 3(3), 115–142.http://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dx.doi.org</a:t>
            </a:r>
            <a:r>
              <a:rPr lang="en-US" b="0" i="0" dirty="0">
                <a:effectLst/>
                <a:latin typeface="Arial" panose="020B0604020202020204" pitchFamily="34" charset="0"/>
              </a:rPr>
              <a:t>/10.18608/jla.2016.33.7</a:t>
            </a:r>
            <a:endParaRPr lang="en-US" dirty="0"/>
          </a:p>
        </p:txBody>
      </p:sp>
      <p:pic>
        <p:nvPicPr>
          <p:cNvPr id="14" name="Picture 13" descr="A paper with drawings on it&#10;&#10;AI-generated content may be incorrect.">
            <a:extLst>
              <a:ext uri="{FF2B5EF4-FFF2-40B4-BE49-F238E27FC236}">
                <a16:creationId xmlns:a16="http://schemas.microsoft.com/office/drawing/2014/main" id="{215F240E-25C5-DC66-39F4-ECBED2977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7948" y="1282700"/>
            <a:ext cx="6595241" cy="2656417"/>
          </a:xfrm>
          <a:prstGeom prst="rect">
            <a:avLst/>
          </a:prstGeom>
        </p:spPr>
      </p:pic>
      <p:pic>
        <p:nvPicPr>
          <p:cNvPr id="16" name="Picture 15" descr="A whiteboard with drawings and symbols&#10;&#10;AI-generated content may be incorrect.">
            <a:extLst>
              <a:ext uri="{FF2B5EF4-FFF2-40B4-BE49-F238E27FC236}">
                <a16:creationId xmlns:a16="http://schemas.microsoft.com/office/drawing/2014/main" id="{8063CD63-21A9-7053-FF4E-1393CD109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300" y="3726873"/>
            <a:ext cx="3928863" cy="2550968"/>
          </a:xfrm>
          <a:prstGeom prst="rect">
            <a:avLst/>
          </a:prstGeom>
        </p:spPr>
      </p:pic>
      <p:pic>
        <p:nvPicPr>
          <p:cNvPr id="18" name="Picture 17" descr="A sketch of a sketch of a graph&#10;&#10;AI-generated content may be incorrect.">
            <a:extLst>
              <a:ext uri="{FF2B5EF4-FFF2-40B4-BE49-F238E27FC236}">
                <a16:creationId xmlns:a16="http://schemas.microsoft.com/office/drawing/2014/main" id="{2BE73653-B7CA-ADFA-6982-D4C5A79055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5803" y="1619345"/>
            <a:ext cx="7772400" cy="4138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2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4AB7E-E493-9BAB-8DC9-91A24F709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EE2D2-B282-0ABE-520C-050B5DA1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Sketching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F4B5067-5ADD-DF4B-838E-8950866C3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800" dirty="0"/>
              <a:t>Roughly sketch the visualization you would make for admissions</a:t>
            </a:r>
          </a:p>
          <a:p>
            <a:endParaRPr lang="en-US" sz="2800" dirty="0"/>
          </a:p>
          <a:p>
            <a:r>
              <a:rPr lang="en-US" sz="2800" dirty="0"/>
              <a:t>Pair up with 2 other teams and compare rough sketches</a:t>
            </a:r>
          </a:p>
          <a:p>
            <a:endParaRPr lang="en-US" sz="2800" dirty="0"/>
          </a:p>
          <a:p>
            <a:r>
              <a:rPr lang="en-US" sz="2800" dirty="0"/>
              <a:t>Based on feedback / input draw a more polished sketch 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1440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User-centered design framework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540384" y="1541509"/>
            <a:ext cx="4169861" cy="4050960"/>
            <a:chOff x="2998532" y="1403940"/>
            <a:chExt cx="6134001" cy="56692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8532" y="1403940"/>
              <a:ext cx="6134001" cy="5669280"/>
            </a:xfrm>
            <a:prstGeom prst="rect">
              <a:avLst/>
            </a:prstGeom>
          </p:spPr>
        </p:pic>
        <p:sp>
          <p:nvSpPr>
            <p:cNvPr id="3" name="Oval 2"/>
            <p:cNvSpPr/>
            <p:nvPr/>
          </p:nvSpPr>
          <p:spPr bwMode="auto">
            <a:xfrm>
              <a:off x="4811436" y="3062030"/>
              <a:ext cx="2308919" cy="201168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81639" tIns="40819" rIns="81639" bIns="40819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16347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50" b="1" dirty="0">
                <a:latin typeface="Arial" pitchFamily="-110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215648" y="3759856"/>
              <a:ext cx="1699796" cy="1095155"/>
              <a:chOff x="6815595" y="3285615"/>
              <a:chExt cx="1290241" cy="91263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/>
              <a:srcRect l="26633" t="73537" r="33109" b="7620"/>
              <a:stretch/>
            </p:blipFill>
            <p:spPr>
              <a:xfrm>
                <a:off x="6898360" y="3285615"/>
                <a:ext cx="1124712" cy="612414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6815595" y="3866223"/>
                <a:ext cx="1290241" cy="3320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50" b="1" dirty="0"/>
                  <a:t>Users</a:t>
                </a: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710246" y="204952"/>
            <a:ext cx="4169862" cy="623796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r>
              <a:rPr lang="en-US" sz="2000" b="1" dirty="0">
                <a:solidFill>
                  <a:srgbClr val="003470"/>
                </a:solidFill>
              </a:rPr>
              <a:t>1) Discovery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Learning about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Modeling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Analyzing your users’ tasks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Eliciting and defining clear product requirements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2)  </a:t>
            </a:r>
            <a:r>
              <a:rPr lang="en-US" sz="2000" b="1" dirty="0" err="1">
                <a:solidFill>
                  <a:srgbClr val="003470"/>
                </a:solidFill>
              </a:rPr>
              <a:t>Concepting</a:t>
            </a:r>
            <a:r>
              <a:rPr lang="en-US" sz="2000" b="1" dirty="0">
                <a:solidFill>
                  <a:srgbClr val="003470"/>
                </a:solidFill>
              </a:rPr>
              <a:t> Phase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Developing conceptual models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Solving design problems through ideation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Detailed design activities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3) Prototyping + User Testing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Delivery of a high-quality product that meets users’ needs and is easy to learn and use </a:t>
            </a: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b="1" dirty="0">
              <a:solidFill>
                <a:srgbClr val="00347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0563" y="6507006"/>
            <a:ext cx="7529083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marL="0" lvl="1" algn="ctr"/>
            <a:r>
              <a:rPr lang="en-US" sz="1250" dirty="0"/>
              <a:t>http://</a:t>
            </a:r>
            <a:r>
              <a:rPr lang="en-US" sz="1250" dirty="0" err="1"/>
              <a:t>www.uxmatters.com</a:t>
            </a:r>
            <a:r>
              <a:rPr lang="en-US" sz="1250" dirty="0"/>
              <a:t>/</a:t>
            </a:r>
            <a:r>
              <a:rPr lang="en-US" sz="1250" dirty="0" err="1"/>
              <a:t>mt</a:t>
            </a:r>
            <a:r>
              <a:rPr lang="en-US" sz="1250" dirty="0"/>
              <a:t>/archives/2010/07/design-is-a-process-not-a-</a:t>
            </a:r>
            <a:r>
              <a:rPr lang="en-US" sz="1250" dirty="0" err="1"/>
              <a:t>methodology.php</a:t>
            </a:r>
            <a:endParaRPr lang="en-US" sz="1250" dirty="0"/>
          </a:p>
        </p:txBody>
      </p:sp>
      <p:sp>
        <p:nvSpPr>
          <p:cNvPr id="16" name="Block Arc 15"/>
          <p:cNvSpPr/>
          <p:nvPr/>
        </p:nvSpPr>
        <p:spPr>
          <a:xfrm rot="9628332">
            <a:off x="3538542" y="1481023"/>
            <a:ext cx="4152027" cy="4130837"/>
          </a:xfrm>
          <a:prstGeom prst="blockArc">
            <a:avLst>
              <a:gd name="adj1" fmla="val 6502684"/>
              <a:gd name="adj2" fmla="val 20955343"/>
              <a:gd name="adj3" fmla="val 31062"/>
            </a:avLst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710245" y="-65779"/>
            <a:ext cx="3987770" cy="4050959"/>
          </a:xfrm>
          <a:prstGeom prst="rect">
            <a:avLst/>
          </a:prstGeom>
          <a:solidFill>
            <a:srgbClr val="FFFFFF">
              <a:alpha val="5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/>
          </a:p>
        </p:txBody>
      </p:sp>
    </p:spTree>
    <p:extLst>
      <p:ext uri="{BB962C8B-B14F-4D97-AF65-F5344CB8AC3E}">
        <p14:creationId xmlns:p14="http://schemas.microsoft.com/office/powerpoint/2010/main" val="2938912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F0F3F-BDCC-BF4E-92BB-EB51F43A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Low-fidelity paper prototyping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F79B0-0E50-7A44-AF22-7CF81C794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b="1" dirty="0"/>
              <a:t>Big idea:</a:t>
            </a:r>
            <a:endParaRPr lang="en-US" sz="2800" dirty="0"/>
          </a:p>
          <a:p>
            <a:pPr lvl="1"/>
            <a:r>
              <a:rPr lang="en-US" sz="2400" dirty="0"/>
              <a:t>Not sure yet whether or not an </a:t>
            </a:r>
            <a:r>
              <a:rPr lang="en-US" sz="2400" b="1" dirty="0"/>
              <a:t>idea</a:t>
            </a:r>
            <a:r>
              <a:rPr lang="en-US" sz="2400" dirty="0"/>
              <a:t> will work? </a:t>
            </a:r>
          </a:p>
          <a:p>
            <a:pPr lvl="1"/>
            <a:r>
              <a:rPr lang="en-US" sz="2400" dirty="0"/>
              <a:t>Making a </a:t>
            </a:r>
            <a:r>
              <a:rPr lang="en-US" sz="2400" b="1" dirty="0"/>
              <a:t>paper version </a:t>
            </a:r>
            <a:r>
              <a:rPr lang="en-US" sz="2400" dirty="0"/>
              <a:t>of an interface is a lot faster and easier than coding a working prototype – start there!</a:t>
            </a:r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E168B-07AE-4441-AC24-059D0D0A9A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296"/>
          <a:stretch/>
        </p:blipFill>
        <p:spPr>
          <a:xfrm>
            <a:off x="4068051" y="3027063"/>
            <a:ext cx="7116417" cy="2966829"/>
          </a:xfrm>
          <a:prstGeom prst="rect">
            <a:avLst/>
          </a:prstGeom>
          <a:ln>
            <a:solidFill>
              <a:srgbClr val="003470"/>
            </a:solidFill>
          </a:ln>
        </p:spPr>
      </p:pic>
    </p:spTree>
    <p:extLst>
      <p:ext uri="{BB962C8B-B14F-4D97-AF65-F5344CB8AC3E}">
        <p14:creationId xmlns:p14="http://schemas.microsoft.com/office/powerpoint/2010/main" val="19879253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46078-0D22-FA4C-9860-008D0E22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Low-fidelity paper prototyping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A2C04-2CA2-F541-9CD0-022482C9F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>
            <a:noAutofit/>
          </a:bodyPr>
          <a:lstStyle/>
          <a:p>
            <a:r>
              <a:rPr lang="en-US" sz="2800" dirty="0"/>
              <a:t>Generate </a:t>
            </a:r>
            <a:r>
              <a:rPr lang="en-US" sz="2800" b="1" dirty="0"/>
              <a:t>lots of ideas</a:t>
            </a:r>
          </a:p>
          <a:p>
            <a:r>
              <a:rPr lang="en-US" sz="2800" dirty="0"/>
              <a:t>Engage</a:t>
            </a:r>
            <a:r>
              <a:rPr lang="en-US" sz="2800" b="1" dirty="0"/>
              <a:t> other people </a:t>
            </a:r>
            <a:r>
              <a:rPr lang="en-US" sz="2800" dirty="0"/>
              <a:t>in the design process</a:t>
            </a:r>
          </a:p>
          <a:p>
            <a:r>
              <a:rPr lang="en-US" sz="2800" dirty="0"/>
              <a:t>Identify </a:t>
            </a:r>
            <a:r>
              <a:rPr lang="en-US" sz="2800" b="1" dirty="0"/>
              <a:t>potential problems</a:t>
            </a:r>
            <a:r>
              <a:rPr lang="en-US" sz="2800" dirty="0"/>
              <a:t> before you waste time coding</a:t>
            </a:r>
          </a:p>
          <a:p>
            <a:r>
              <a:rPr lang="en-US" sz="2800" dirty="0"/>
              <a:t>Get </a:t>
            </a:r>
            <a:r>
              <a:rPr lang="en-US" sz="2800" b="1" dirty="0"/>
              <a:t>feedback</a:t>
            </a:r>
            <a:r>
              <a:rPr lang="en-US" sz="2800" dirty="0"/>
              <a:t> quickly, from lots of different people</a:t>
            </a:r>
          </a:p>
          <a:p>
            <a:r>
              <a:rPr lang="en-US" sz="2800" dirty="0"/>
              <a:t>Some tips:</a:t>
            </a:r>
          </a:p>
          <a:p>
            <a:pPr lvl="1"/>
            <a:r>
              <a:rPr lang="en-US" sz="2400" dirty="0"/>
              <a:t>Focus on the </a:t>
            </a:r>
            <a:r>
              <a:rPr lang="en-US" sz="2400" b="1" dirty="0"/>
              <a:t>big picture</a:t>
            </a:r>
            <a:r>
              <a:rPr lang="en-US" sz="2400" dirty="0"/>
              <a:t>, don’t worry about the details</a:t>
            </a:r>
          </a:p>
          <a:p>
            <a:pPr lvl="1"/>
            <a:r>
              <a:rPr lang="en-US" sz="2400" b="1" dirty="0"/>
              <a:t>Think about what you want it to do, </a:t>
            </a:r>
            <a:r>
              <a:rPr lang="en-US" sz="2400" dirty="0"/>
              <a:t>rather than what you know how to implement (we’ll worry about that later)</a:t>
            </a:r>
          </a:p>
          <a:p>
            <a:pPr lvl="1"/>
            <a:r>
              <a:rPr lang="en-US" sz="2400" dirty="0"/>
              <a:t>Not so into arts and crafts? It doesn’t have to be </a:t>
            </a:r>
            <a:r>
              <a:rPr lang="en-US" sz="2400" b="1" dirty="0"/>
              <a:t>actual paper</a:t>
            </a:r>
            <a:r>
              <a:rPr lang="en-US" sz="2400" dirty="0"/>
              <a:t>… Whiteboard / PowerPoint / Keynote will also do the trick!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1789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94CF8-4E6F-2ACD-F2BC-243DBD8F0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0027E-4F75-0DB6-5371-82255CF52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Coming 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2FF77D-BE8D-9D0C-0EE2-C949C0F4A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824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5062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46078-0D22-FA4C-9860-008D0E22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Low-fidelity paper prototyping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A2C04-2CA2-F541-9CD0-022482C9F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Examples:</a:t>
            </a:r>
          </a:p>
          <a:p>
            <a:r>
              <a:rPr lang="en-US" sz="2400" dirty="0">
                <a:hlinkClick r:id="rId2"/>
              </a:rPr>
              <a:t>https://www.youtube.com/watch?v=nA9QP9lkl20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https://www.youtube.com/watch?v=y20E3qBmHpg</a:t>
            </a:r>
            <a:r>
              <a:rPr lang="en-US" sz="2400" dirty="0"/>
              <a:t> </a:t>
            </a:r>
          </a:p>
          <a:p>
            <a:r>
              <a:rPr lang="en-US" sz="2400" dirty="0">
                <a:hlinkClick r:id="rId4"/>
              </a:rPr>
              <a:t>https://www.youtube.com/watch?v=yafaGNFu8Eg</a:t>
            </a:r>
            <a:r>
              <a:rPr lang="en-US" sz="2400" dirty="0"/>
              <a:t> 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53553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578B7-3CE7-F87C-EA5C-F2421293A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8281E-57C6-F2DF-1643-7975CC881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Soliciting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83AF-A565-F74F-C914-76071403B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400" dirty="0"/>
              <a:t>One purpose of a prototype is to get feedback on your design idea. We do this through </a:t>
            </a:r>
            <a:r>
              <a:rPr lang="en-US" sz="2400" b="1" dirty="0"/>
              <a:t>user testing</a:t>
            </a:r>
            <a:r>
              <a:rPr lang="en-US" sz="2400" dirty="0"/>
              <a:t>:</a:t>
            </a:r>
          </a:p>
          <a:p>
            <a:pPr lvl="1"/>
            <a:r>
              <a:rPr lang="en-US" sz="2400" dirty="0"/>
              <a:t>Choose specific tasks your end user should be able to do with your app</a:t>
            </a:r>
          </a:p>
          <a:p>
            <a:pPr lvl="1"/>
            <a:r>
              <a:rPr lang="en-US" sz="2400" dirty="0"/>
              <a:t>Ask someone to perform those tasks with your prototype</a:t>
            </a:r>
          </a:p>
          <a:p>
            <a:pPr lvl="2"/>
            <a:r>
              <a:rPr lang="en-US" sz="2400" dirty="0"/>
              <a:t>Do not give clues or help while they perform each task</a:t>
            </a:r>
          </a:p>
          <a:p>
            <a:pPr lvl="2"/>
            <a:r>
              <a:rPr lang="en-US" sz="2400" dirty="0"/>
              <a:t>Ask the tester to “think out loud” i.e. narrate what they are doing / why </a:t>
            </a:r>
          </a:p>
          <a:p>
            <a:pPr lvl="2"/>
            <a:r>
              <a:rPr lang="en-US" sz="2400" dirty="0"/>
              <a:t>Observe where they get stuck and what they like </a:t>
            </a:r>
          </a:p>
          <a:p>
            <a:pPr lvl="1"/>
            <a:r>
              <a:rPr lang="en-US" sz="2400" dirty="0"/>
              <a:t>Modify your design based on testing  </a:t>
            </a:r>
          </a:p>
          <a:p>
            <a:pPr lvl="1"/>
            <a:endParaRPr lang="en-US" sz="2400" dirty="0"/>
          </a:p>
          <a:p>
            <a:r>
              <a:rPr lang="en-US" sz="2400" dirty="0"/>
              <a:t>What tasks could we ask a user to perform to test the admissions visualization?  </a:t>
            </a:r>
          </a:p>
        </p:txBody>
      </p:sp>
    </p:spTree>
    <p:extLst>
      <p:ext uri="{BB962C8B-B14F-4D97-AF65-F5344CB8AC3E}">
        <p14:creationId xmlns:p14="http://schemas.microsoft.com/office/powerpoint/2010/main" val="2603670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588D1E-A5D5-34F1-D2E6-8B0903086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6796-68E7-C426-225F-7239B4EDA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Medium &amp; High Fidelity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0D044-46EC-49CF-9A69-CFE79A9D1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400" b="1" dirty="0"/>
              <a:t>Medium-fidelity prototype </a:t>
            </a:r>
          </a:p>
          <a:p>
            <a:pPr lvl="1"/>
            <a:r>
              <a:rPr lang="en-US" sz="2200" dirty="0"/>
              <a:t>Typically made once design is more solidified</a:t>
            </a:r>
          </a:p>
          <a:p>
            <a:pPr lvl="1"/>
            <a:r>
              <a:rPr lang="en-US" sz="2200" dirty="0"/>
              <a:t>Usually does not involve coding </a:t>
            </a:r>
          </a:p>
          <a:p>
            <a:pPr lvl="1"/>
            <a:r>
              <a:rPr lang="en-US" sz="2200" dirty="0"/>
              <a:t>Could be</a:t>
            </a:r>
            <a:r>
              <a:rPr lang="en-US" sz="2000" dirty="0"/>
              <a:t> made with:</a:t>
            </a:r>
          </a:p>
          <a:p>
            <a:pPr lvl="2"/>
            <a:r>
              <a:rPr lang="en-US" sz="1800" dirty="0" err="1"/>
              <a:t>Powerpoint</a:t>
            </a:r>
            <a:endParaRPr lang="en-US" sz="1800" dirty="0"/>
          </a:p>
          <a:p>
            <a:pPr lvl="2"/>
            <a:r>
              <a:rPr lang="en-US" sz="1800" dirty="0"/>
              <a:t>Canva </a:t>
            </a:r>
          </a:p>
          <a:p>
            <a:pPr lvl="2"/>
            <a:r>
              <a:rPr lang="en-US" sz="1800" dirty="0"/>
              <a:t>Figma </a:t>
            </a:r>
          </a:p>
          <a:p>
            <a:pPr lvl="2"/>
            <a:r>
              <a:rPr lang="en-US" sz="1800" dirty="0"/>
              <a:t>Etc.. </a:t>
            </a:r>
          </a:p>
          <a:p>
            <a:pPr lvl="1"/>
            <a:r>
              <a:rPr lang="en-US" sz="2000" dirty="0"/>
              <a:t>Same idea -- build, test, adapt</a:t>
            </a:r>
          </a:p>
          <a:p>
            <a:r>
              <a:rPr lang="en-US" sz="2200" b="1" dirty="0"/>
              <a:t>High-fidelity prototype</a:t>
            </a:r>
          </a:p>
          <a:p>
            <a:pPr lvl="1"/>
            <a:r>
              <a:rPr lang="en-US" sz="2000" dirty="0"/>
              <a:t>Once you have a solid idea of the design, code your app</a:t>
            </a:r>
          </a:p>
          <a:p>
            <a:pPr lvl="1"/>
            <a:r>
              <a:rPr lang="en-US" sz="2000" dirty="0"/>
              <a:t>Test and adapt </a:t>
            </a:r>
          </a:p>
          <a:p>
            <a:pPr lvl="2"/>
            <a:r>
              <a:rPr lang="en-US" sz="1800" dirty="0"/>
              <a:t>You might implement one feature at a time </a:t>
            </a:r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7084093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FE273-9417-A746-935E-CB537AC4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0DBB35-6791-5C40-A971-EA69970EE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631" y="509241"/>
            <a:ext cx="4963334" cy="2791875"/>
          </a:xfrm>
          <a:prstGeom prst="rect">
            <a:avLst/>
          </a:prstGeom>
          <a:ln>
            <a:solidFill>
              <a:srgbClr val="00347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8C152A-D251-A987-E9F2-B3EB604DF04F}"/>
              </a:ext>
            </a:extLst>
          </p:cNvPr>
          <p:cNvSpPr txBox="1"/>
          <p:nvPr/>
        </p:nvSpPr>
        <p:spPr>
          <a:xfrm>
            <a:off x="3612631" y="3463626"/>
            <a:ext cx="82634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Build a paper prototype for your admissions visualization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Choose 3 tasks to have another group perform with your prototype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 attention to where they run into trouble </a:t>
            </a:r>
          </a:p>
        </p:txBody>
      </p:sp>
    </p:spTree>
    <p:extLst>
      <p:ext uri="{BB962C8B-B14F-4D97-AF65-F5344CB8AC3E}">
        <p14:creationId xmlns:p14="http://schemas.microsoft.com/office/powerpoint/2010/main" val="18759124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11D70-576B-F64B-99AC-036227FCC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9D572-7151-7E46-8D4B-31A9E0459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/>
              <a:t>Think </a:t>
            </a:r>
            <a:r>
              <a:rPr lang="en-US" sz="2400" dirty="0"/>
              <a:t>about your end user early </a:t>
            </a:r>
            <a:r>
              <a:rPr lang="en-US" sz="2400" dirty="0">
                <a:sym typeface="Wingdings" pitchFamily="2" charset="2"/>
              </a:rPr>
              <a:t> you’re</a:t>
            </a:r>
            <a:r>
              <a:rPr lang="en-US" sz="2400" dirty="0"/>
              <a:t> more likely to </a:t>
            </a:r>
            <a:r>
              <a:rPr lang="en-US" sz="2400" b="1" dirty="0"/>
              <a:t>build something that actually solves the problem</a:t>
            </a:r>
          </a:p>
          <a:p>
            <a:r>
              <a:rPr lang="en-US" sz="2400" b="1" dirty="0"/>
              <a:t>“Low-fidelity” prototyping</a:t>
            </a:r>
            <a:r>
              <a:rPr lang="en-US" sz="2400" dirty="0"/>
              <a:t> saves time and energy by helping identify problems before you commit to code</a:t>
            </a:r>
          </a:p>
          <a:p>
            <a:r>
              <a:rPr lang="en-US" sz="2400" dirty="0"/>
              <a:t>Also, the process is </a:t>
            </a:r>
            <a:r>
              <a:rPr lang="en-US" sz="2400" b="1" dirty="0" err="1"/>
              <a:t>kinda</a:t>
            </a:r>
            <a:r>
              <a:rPr lang="en-US" sz="2400" b="1" dirty="0"/>
              <a:t> fun</a:t>
            </a: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43825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7E137-882D-03B5-AD72-2173ADA81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0155C-E79B-1468-03C0-6F74EBBBA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1ADEA-0394-4401-A9C5-69D091774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Final Project!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Instructions will be released next week on Thursday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Yes, you do need to work with a group.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200" dirty="0">
                <a:cs typeface="Arial"/>
              </a:rPr>
              <a:t>If you’d like help finding a group, send me a message on Slack </a:t>
            </a:r>
            <a:r>
              <a:rPr lang="en-US" sz="2200" b="1" dirty="0">
                <a:cs typeface="Arial"/>
              </a:rPr>
              <a:t>before next Tuesday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Start thinking about a topic area you’re interested in</a:t>
            </a:r>
          </a:p>
        </p:txBody>
      </p:sp>
    </p:spTree>
    <p:extLst>
      <p:ext uri="{BB962C8B-B14F-4D97-AF65-F5344CB8AC3E}">
        <p14:creationId xmlns:p14="http://schemas.microsoft.com/office/powerpoint/2010/main" val="985287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51CD1-6DBD-B41A-F947-1B3BFAAAA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489C-BA7E-D7AD-62C5-D75E2FBEE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CF929-4182-3836-A06A-5E2ECF399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User-centered design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200" dirty="0">
                <a:cs typeface="Arial"/>
              </a:rPr>
              <a:t>What it is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200" dirty="0">
                <a:cs typeface="Arial"/>
              </a:rPr>
              <a:t>Why do it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200" dirty="0">
                <a:cs typeface="Arial"/>
              </a:rPr>
              <a:t>Ways to do it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Paper prototypes</a:t>
            </a:r>
          </a:p>
        </p:txBody>
      </p:sp>
    </p:spTree>
    <p:extLst>
      <p:ext uri="{BB962C8B-B14F-4D97-AF65-F5344CB8AC3E}">
        <p14:creationId xmlns:p14="http://schemas.microsoft.com/office/powerpoint/2010/main" val="1703750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Admissions asks you, a visualization expert, to </a:t>
            </a:r>
            <a:r>
              <a:rPr lang="en-US" sz="4400" b="1" dirty="0"/>
              <a:t>make a visualization summarizing </a:t>
            </a:r>
            <a:r>
              <a:rPr lang="en-US" sz="4400" b="1"/>
              <a:t>Smith College</a:t>
            </a:r>
            <a:r>
              <a:rPr lang="en-US" sz="4400"/>
              <a:t>. </a:t>
            </a:r>
            <a:endParaRPr lang="en-US" sz="4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92C9D69-55CF-4998-8787-02A56053E2EB}"/>
              </a:ext>
            </a:extLst>
          </p:cNvPr>
          <p:cNvSpPr/>
          <p:nvPr/>
        </p:nvSpPr>
        <p:spPr>
          <a:xfrm>
            <a:off x="4368031" y="5065638"/>
            <a:ext cx="6317673" cy="928254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How do you start?</a:t>
            </a:r>
          </a:p>
        </p:txBody>
      </p:sp>
    </p:spTree>
    <p:extLst>
      <p:ext uri="{BB962C8B-B14F-4D97-AF65-F5344CB8AC3E}">
        <p14:creationId xmlns:p14="http://schemas.microsoft.com/office/powerpoint/2010/main" val="344221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User-centered design framework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540384" y="1541509"/>
            <a:ext cx="4169861" cy="4050960"/>
            <a:chOff x="2998532" y="1403940"/>
            <a:chExt cx="6134001" cy="56692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8532" y="1403940"/>
              <a:ext cx="6134001" cy="5669280"/>
            </a:xfrm>
            <a:prstGeom prst="rect">
              <a:avLst/>
            </a:prstGeom>
          </p:spPr>
        </p:pic>
        <p:sp>
          <p:nvSpPr>
            <p:cNvPr id="3" name="Oval 2"/>
            <p:cNvSpPr/>
            <p:nvPr/>
          </p:nvSpPr>
          <p:spPr bwMode="auto">
            <a:xfrm>
              <a:off x="4811436" y="3062030"/>
              <a:ext cx="2308919" cy="201168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81639" tIns="40819" rIns="81639" bIns="40819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16347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50" b="1" dirty="0">
                <a:latin typeface="Arial" pitchFamily="-110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215648" y="3759856"/>
              <a:ext cx="1699796" cy="1095155"/>
              <a:chOff x="6815595" y="3285615"/>
              <a:chExt cx="1290241" cy="91263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/>
              <a:srcRect l="26633" t="73537" r="33109" b="7620"/>
              <a:stretch/>
            </p:blipFill>
            <p:spPr>
              <a:xfrm>
                <a:off x="6898360" y="3285615"/>
                <a:ext cx="1124712" cy="612414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6815595" y="3866223"/>
                <a:ext cx="1290241" cy="3320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50" b="1" dirty="0"/>
                  <a:t>Users</a:t>
                </a: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710246" y="204952"/>
            <a:ext cx="4169862" cy="623796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r>
              <a:rPr lang="en-US" sz="2000" b="1" dirty="0">
                <a:solidFill>
                  <a:srgbClr val="003470"/>
                </a:solidFill>
              </a:rPr>
              <a:t>1) Discovery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Learning about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Modeling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Analyzing your users’ tasks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Eliciting and defining clear product requirements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2)  </a:t>
            </a:r>
            <a:r>
              <a:rPr lang="en-US" sz="2000" b="1" dirty="0" err="1">
                <a:solidFill>
                  <a:srgbClr val="003470"/>
                </a:solidFill>
              </a:rPr>
              <a:t>Concepting</a:t>
            </a:r>
            <a:r>
              <a:rPr lang="en-US" sz="2000" b="1" dirty="0">
                <a:solidFill>
                  <a:srgbClr val="003470"/>
                </a:solidFill>
              </a:rPr>
              <a:t> Phase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Developing conceptual models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Solving design problems through ideation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Detailed design activities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3) Prototyping + User Testing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Delivery of a high-quality product that meets users’ needs and is easy to learn and use </a:t>
            </a: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b="1" dirty="0">
              <a:solidFill>
                <a:srgbClr val="00347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0563" y="6507006"/>
            <a:ext cx="7529083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marL="0" lvl="1" algn="ctr"/>
            <a:r>
              <a:rPr lang="en-US" sz="1250" dirty="0"/>
              <a:t>http://</a:t>
            </a:r>
            <a:r>
              <a:rPr lang="en-US" sz="1250" dirty="0" err="1"/>
              <a:t>www.uxmatters.com</a:t>
            </a:r>
            <a:r>
              <a:rPr lang="en-US" sz="1250" dirty="0"/>
              <a:t>/</a:t>
            </a:r>
            <a:r>
              <a:rPr lang="en-US" sz="1250" dirty="0" err="1"/>
              <a:t>mt</a:t>
            </a:r>
            <a:r>
              <a:rPr lang="en-US" sz="1250" dirty="0"/>
              <a:t>/archives/2010/07/design-is-a-process-not-a-</a:t>
            </a:r>
            <a:r>
              <a:rPr lang="en-US" sz="1250" dirty="0" err="1"/>
              <a:t>methodology.php</a:t>
            </a:r>
            <a:endParaRPr lang="en-US" sz="1250" dirty="0"/>
          </a:p>
        </p:txBody>
      </p:sp>
      <p:sp>
        <p:nvSpPr>
          <p:cNvPr id="16" name="Block Arc 15"/>
          <p:cNvSpPr/>
          <p:nvPr/>
        </p:nvSpPr>
        <p:spPr>
          <a:xfrm rot="16840344">
            <a:off x="3538542" y="1481023"/>
            <a:ext cx="4152027" cy="4130837"/>
          </a:xfrm>
          <a:prstGeom prst="blockArc">
            <a:avLst>
              <a:gd name="adj1" fmla="val 6502684"/>
              <a:gd name="adj2" fmla="val 20955343"/>
              <a:gd name="adj3" fmla="val 31062"/>
            </a:avLst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710245" y="2197735"/>
            <a:ext cx="3987770" cy="4050959"/>
          </a:xfrm>
          <a:prstGeom prst="rect">
            <a:avLst/>
          </a:prstGeom>
          <a:solidFill>
            <a:srgbClr val="FFFFFF">
              <a:alpha val="5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/>
          </a:p>
        </p:txBody>
      </p:sp>
    </p:spTree>
    <p:extLst>
      <p:ext uri="{BB962C8B-B14F-4D97-AF65-F5344CB8AC3E}">
        <p14:creationId xmlns:p14="http://schemas.microsoft.com/office/powerpoint/2010/main" val="1672494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Discovery: Competitor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4720" y="835043"/>
            <a:ext cx="7990449" cy="5187914"/>
          </a:xfrm>
        </p:spPr>
        <p:txBody>
          <a:bodyPr anchor="t">
            <a:noAutofit/>
          </a:bodyPr>
          <a:lstStyle/>
          <a:p>
            <a:r>
              <a:rPr lang="en-US" sz="2400" b="1" dirty="0"/>
              <a:t>Why? </a:t>
            </a:r>
          </a:p>
          <a:p>
            <a:pPr lvl="1"/>
            <a:r>
              <a:rPr lang="en-US" sz="2400" dirty="0"/>
              <a:t>If you look at what already exists, you might be able to identify potential issues in advance </a:t>
            </a:r>
          </a:p>
          <a:p>
            <a:pPr lvl="1"/>
            <a:r>
              <a:rPr lang="en-US" sz="2400" dirty="0"/>
              <a:t>Also helps establish your unique contribution </a:t>
            </a:r>
          </a:p>
          <a:p>
            <a:r>
              <a:rPr lang="en-US" sz="2400" b="1" dirty="0"/>
              <a:t>How?</a:t>
            </a:r>
          </a:p>
          <a:p>
            <a:pPr lvl="1"/>
            <a:r>
              <a:rPr lang="en-US" sz="2400" dirty="0"/>
              <a:t>Literature or product review</a:t>
            </a:r>
          </a:p>
          <a:p>
            <a:pPr lvl="1"/>
            <a:r>
              <a:rPr lang="en-US" sz="2400" dirty="0"/>
              <a:t>Analysis </a:t>
            </a:r>
          </a:p>
          <a:p>
            <a:pPr lvl="2"/>
            <a:r>
              <a:rPr lang="en-US" sz="2400" dirty="0"/>
              <a:t>What are the existing tools? </a:t>
            </a:r>
          </a:p>
          <a:p>
            <a:pPr lvl="2"/>
            <a:r>
              <a:rPr lang="en-US" sz="2400" dirty="0"/>
              <a:t>What is their purpose? </a:t>
            </a:r>
          </a:p>
          <a:p>
            <a:pPr lvl="2"/>
            <a:r>
              <a:rPr lang="en-US" sz="2400" dirty="0"/>
              <a:t>What audience are they aiming for? </a:t>
            </a:r>
          </a:p>
          <a:p>
            <a:pPr lvl="2"/>
            <a:r>
              <a:rPr lang="en-US" sz="2400" dirty="0"/>
              <a:t>What kinds of strategies are they using? </a:t>
            </a:r>
          </a:p>
          <a:p>
            <a:pPr lvl="2"/>
            <a:r>
              <a:rPr lang="en-US" sz="2400" dirty="0"/>
              <a:t>What functionality do they contain? </a:t>
            </a:r>
          </a:p>
          <a:p>
            <a:pPr lvl="2"/>
            <a:r>
              <a:rPr lang="en-US" sz="2400" dirty="0"/>
              <a:t>What are their strengths and shortcomings? </a:t>
            </a:r>
          </a:p>
          <a:p>
            <a:pPr lvl="1"/>
            <a:r>
              <a:rPr lang="en-US" sz="2400" dirty="0"/>
              <a:t>Identify opportunities and design constraints</a:t>
            </a:r>
          </a:p>
        </p:txBody>
      </p:sp>
    </p:spTree>
    <p:extLst>
      <p:ext uri="{BB962C8B-B14F-4D97-AF65-F5344CB8AC3E}">
        <p14:creationId xmlns:p14="http://schemas.microsoft.com/office/powerpoint/2010/main" val="3458892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779CF-D210-2F6C-8026-338D0261B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1998E-C254-A7EF-2BE9-E8E4AEBCA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Discovery: Competitor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5CC301-E779-BBE8-81E0-F05293199420}"/>
              </a:ext>
            </a:extLst>
          </p:cNvPr>
          <p:cNvSpPr txBox="1"/>
          <p:nvPr/>
        </p:nvSpPr>
        <p:spPr>
          <a:xfrm>
            <a:off x="3671455" y="325014"/>
            <a:ext cx="79085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www.smith.edu</a:t>
            </a:r>
            <a:r>
              <a:rPr lang="en-US" sz="2800" dirty="0"/>
              <a:t>/discover-smith/smith-glance</a:t>
            </a:r>
          </a:p>
        </p:txBody>
      </p:sp>
      <p:pic>
        <p:nvPicPr>
          <p:cNvPr id="9" name="Picture 8" descr="A screenshot of a website&#10;&#10;AI-generated content may be incorrect.">
            <a:extLst>
              <a:ext uri="{FF2B5EF4-FFF2-40B4-BE49-F238E27FC236}">
                <a16:creationId xmlns:a16="http://schemas.microsoft.com/office/drawing/2014/main" id="{1B84802D-3321-73C3-2E37-D1D601471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500" y="789996"/>
            <a:ext cx="7772400" cy="606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6008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1148</TotalTime>
  <Words>1732</Words>
  <Application>Microsoft Macintosh PowerPoint</Application>
  <PresentationFormat>Widescreen</PresentationFormat>
  <Paragraphs>256</Paragraphs>
  <Slides>34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Corbel</vt:lpstr>
      <vt:lpstr>Wingdings</vt:lpstr>
      <vt:lpstr>Wingdings 2</vt:lpstr>
      <vt:lpstr>Frame</vt:lpstr>
      <vt:lpstr>Communicating with Data– Prototyping</vt:lpstr>
      <vt:lpstr>Coming Up</vt:lpstr>
      <vt:lpstr>Coming Up</vt:lpstr>
      <vt:lpstr>Coming Up</vt:lpstr>
      <vt:lpstr>Plan for Today</vt:lpstr>
      <vt:lpstr>Hypothetical Example</vt:lpstr>
      <vt:lpstr>User-centered design framework</vt:lpstr>
      <vt:lpstr>Discovery: Competitor Analysis</vt:lpstr>
      <vt:lpstr>Discovery: Competitor Analysis</vt:lpstr>
      <vt:lpstr>Discovery: Audience Definition</vt:lpstr>
      <vt:lpstr>Semi-structured interviews</vt:lpstr>
      <vt:lpstr>Hierarchical task analysis</vt:lpstr>
      <vt:lpstr>Task analysis example</vt:lpstr>
      <vt:lpstr>Personas</vt:lpstr>
      <vt:lpstr>Personas</vt:lpstr>
      <vt:lpstr>Activity: personas</vt:lpstr>
      <vt:lpstr>PowerPoint Presentation</vt:lpstr>
      <vt:lpstr>User-centered design framework</vt:lpstr>
      <vt:lpstr>Conceptual Models: Why?</vt:lpstr>
      <vt:lpstr>Conceptual Models: Why?</vt:lpstr>
      <vt:lpstr>Conceptual Models: How?</vt:lpstr>
      <vt:lpstr>Conceptual Models: How?</vt:lpstr>
      <vt:lpstr>Activity: Conceptual Models:</vt:lpstr>
      <vt:lpstr>Ideation and Detailed Design</vt:lpstr>
      <vt:lpstr>Sketching</vt:lpstr>
      <vt:lpstr>Sketching</vt:lpstr>
      <vt:lpstr>User-centered design framework</vt:lpstr>
      <vt:lpstr>Prototyping and Testing: Low-fidelity paper prototyping</vt:lpstr>
      <vt:lpstr>Prototyping and Testing: Low-fidelity paper prototyping</vt:lpstr>
      <vt:lpstr>Prototyping and Testing: Low-fidelity paper prototyping</vt:lpstr>
      <vt:lpstr>Prototyping and Testing: Soliciting feedback</vt:lpstr>
      <vt:lpstr>Prototyping and Testing: Medium &amp; High Fidelity </vt:lpstr>
      <vt:lpstr>Your turn!</vt:lpstr>
      <vt:lpstr>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Ab Mosca</cp:lastModifiedBy>
  <cp:revision>40</cp:revision>
  <dcterms:created xsi:type="dcterms:W3CDTF">2023-08-03T18:49:17Z</dcterms:created>
  <dcterms:modified xsi:type="dcterms:W3CDTF">2025-10-23T19:33:35Z</dcterms:modified>
</cp:coreProperties>
</file>

<file path=docProps/thumbnail.jpeg>
</file>